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4763" r:id="rId2"/>
    <p:sldId id="4771" r:id="rId3"/>
    <p:sldId id="4777" r:id="rId4"/>
    <p:sldId id="4776" r:id="rId5"/>
    <p:sldId id="4772" r:id="rId6"/>
    <p:sldId id="47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E70"/>
    <a:srgbClr val="EFF3F9"/>
    <a:srgbClr val="90B5E3"/>
    <a:srgbClr val="F1F5F9"/>
    <a:srgbClr val="1857E2"/>
    <a:srgbClr val="558ED5"/>
    <a:srgbClr val="154074"/>
    <a:srgbClr val="66CCF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1" autoAdjust="0"/>
    <p:restoredTop sz="89307" autoAdjust="0"/>
  </p:normalViewPr>
  <p:slideViewPr>
    <p:cSldViewPr snapToGrid="0">
      <p:cViewPr varScale="1">
        <p:scale>
          <a:sx n="103" d="100"/>
          <a:sy n="103" d="100"/>
        </p:scale>
        <p:origin x="6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A66583A-F3A2-444C-8A49-ECE4799042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C5A769-192D-4489-83DB-7D33CC6640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EC825-75AB-4EEA-9446-AC6F0DA030E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DC1E03B-2EC4-4B6D-AD81-806FB34012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BCA377-4917-4D20-9171-332B4BB0EE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20614-0CEC-4566-AF3D-954BB85E0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07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0F86-B712-43F3-80BE-8F205546353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CB8F4-6DE9-4879-B76C-1FC1BD0FA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030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1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84E73-420A-4D3F-AFC1-491E952992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3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84E73-420A-4D3F-AFC1-491E952992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3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84E73-420A-4D3F-AFC1-491E952992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7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3E870-A7BB-4D18-A646-869F368C6860}" type="slidenum">
              <a:rPr lang="ru-RU" sz="600" smtClean="0">
                <a:solidFill>
                  <a:prstClr val="black"/>
                </a:solidFill>
                <a:cs typeface="Arial"/>
              </a:rPr>
              <a:pPr>
                <a:defRPr/>
              </a:pPr>
              <a:t>5</a:t>
            </a:fld>
            <a:endParaRPr lang="ru-RU" sz="60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60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3E870-A7BB-4D18-A646-869F368C6860}" type="slidenum">
              <a:rPr lang="ru-RU" sz="600" smtClean="0">
                <a:solidFill>
                  <a:prstClr val="black"/>
                </a:solidFill>
                <a:cs typeface="Arial"/>
              </a:rPr>
              <a:pPr>
                <a:defRPr/>
              </a:pPr>
              <a:t>6</a:t>
            </a:fld>
            <a:endParaRPr lang="ru-RU" sz="60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72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0780" y="396004"/>
            <a:ext cx="6369415" cy="452560"/>
          </a:xfrm>
          <a:prstGeom prst="rect">
            <a:avLst/>
          </a:prstGeom>
        </p:spPr>
        <p:txBody>
          <a:bodyPr lIns="0" tIns="0" rIns="0" bIns="0"/>
          <a:lstStyle>
            <a:lvl1pPr>
              <a:defRPr sz="2941" b="1" i="0">
                <a:solidFill>
                  <a:srgbClr val="494949"/>
                </a:solidFill>
                <a:latin typeface="Calibri"/>
                <a:cs typeface="Calibri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670" y="1866769"/>
            <a:ext cx="1089732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16805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16805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25420" y="6398210"/>
            <a:ext cx="689123" cy="307777"/>
          </a:xfrm>
        </p:spPr>
        <p:txBody>
          <a:bodyPr lIns="0" tIns="0" rIns="0" bIns="0"/>
          <a:lstStyle>
            <a:lvl1pPr>
              <a:defRPr sz="2001" b="1" i="0">
                <a:solidFill>
                  <a:srgbClr val="948A54"/>
                </a:solidFill>
                <a:latin typeface="Calibri"/>
                <a:cs typeface="Calibri"/>
              </a:defRPr>
            </a:lvl1pPr>
          </a:lstStyle>
          <a:p>
            <a:fld id="{91BBF5FF-FDEA-4213-B8B6-2EF715298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1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50298" cy="6857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0" y="1"/>
            <a:ext cx="311150" cy="571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0780" y="396004"/>
            <a:ext cx="6369415" cy="452560"/>
          </a:xfrm>
          <a:prstGeom prst="rect">
            <a:avLst/>
          </a:prstGeom>
        </p:spPr>
        <p:txBody>
          <a:bodyPr lIns="0" tIns="0" rIns="0" bIns="0"/>
          <a:lstStyle>
            <a:lvl1pPr>
              <a:defRPr sz="2941" b="1" i="0">
                <a:solidFill>
                  <a:srgbClr val="494949"/>
                </a:solidFill>
                <a:latin typeface="Calibri"/>
                <a:cs typeface="Calibri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16805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16805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1310856" y="6395461"/>
            <a:ext cx="746362" cy="307777"/>
          </a:xfrm>
        </p:spPr>
        <p:txBody>
          <a:bodyPr lIns="0" tIns="0" rIns="0" bIns="0"/>
          <a:lstStyle>
            <a:lvl1pPr>
              <a:defRPr sz="2001" b="1" i="0">
                <a:solidFill>
                  <a:srgbClr val="948A54"/>
                </a:solidFill>
                <a:latin typeface="Calibri"/>
                <a:cs typeface="Calibri"/>
              </a:defRPr>
            </a:lvl1pPr>
          </a:lstStyle>
          <a:p>
            <a:fld id="{91BBF5FF-FDEA-4213-B8B6-2EF715298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2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50298" cy="6857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16805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16805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1317842" y="6398210"/>
            <a:ext cx="739376" cy="307777"/>
          </a:xfrm>
        </p:spPr>
        <p:txBody>
          <a:bodyPr lIns="0" tIns="0" rIns="0" bIns="0"/>
          <a:lstStyle>
            <a:lvl1pPr>
              <a:defRPr sz="2001" b="1" i="0">
                <a:solidFill>
                  <a:srgbClr val="948A54"/>
                </a:solidFill>
                <a:latin typeface="Calibri"/>
                <a:cs typeface="Calibri"/>
              </a:defRPr>
            </a:lvl1pPr>
          </a:lstStyle>
          <a:p>
            <a:fld id="{91BBF5FF-FDEA-4213-B8B6-2EF715298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76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0796" y="396016"/>
            <a:ext cx="6369414" cy="51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333" b="1" i="0">
                <a:solidFill>
                  <a:srgbClr val="494949"/>
                </a:solidFill>
                <a:latin typeface="Calibri"/>
                <a:cs typeface="Calibri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Номер слайда 10"/>
          <p:cNvSpPr txBox="1">
            <a:spLocks/>
          </p:cNvSpPr>
          <p:nvPr/>
        </p:nvSpPr>
        <p:spPr>
          <a:xfrm>
            <a:off x="11779467" y="6528540"/>
            <a:ext cx="400646" cy="329460"/>
          </a:xfrm>
          <a:prstGeom prst="roundRect">
            <a:avLst/>
          </a:prstGeom>
          <a:noFill/>
        </p:spPr>
        <p:txBody>
          <a:bodyPr lIns="58214" anchor="ctr"/>
          <a:lstStyle/>
          <a:p>
            <a:pPr algn="ctr">
              <a:defRPr/>
            </a:pPr>
            <a:fld id="{9290B0AC-1095-4A1C-BD1C-6C83E51E764D}" type="slidenum">
              <a:rPr lang="ru-RU" sz="1213" b="1">
                <a:solidFill>
                  <a:srgbClr val="212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sz="1213" b="1" dirty="0">
              <a:solidFill>
                <a:srgbClr val="2128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>
            <a:spLocks noChangeAspect="1"/>
          </p:cNvSpPr>
          <p:nvPr/>
        </p:nvSpPr>
        <p:spPr>
          <a:xfrm>
            <a:off x="10616354" y="608228"/>
            <a:ext cx="700641" cy="698574"/>
          </a:xfrm>
          <a:prstGeom prst="rect">
            <a:avLst/>
          </a:prstGeom>
          <a:blipFill>
            <a:blip r:embed="rId2" cstate="email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Номер слайда 10"/>
          <p:cNvSpPr txBox="1">
            <a:spLocks/>
          </p:cNvSpPr>
          <p:nvPr/>
        </p:nvSpPr>
        <p:spPr>
          <a:xfrm>
            <a:off x="11456475" y="6524919"/>
            <a:ext cx="554531" cy="231039"/>
          </a:xfrm>
          <a:prstGeom prst="roundRect">
            <a:avLst/>
          </a:prstGeom>
          <a:noFill/>
        </p:spPr>
        <p:txBody>
          <a:bodyPr lIns="58214" anchor="ctr"/>
          <a:lstStyle/>
          <a:p>
            <a:pPr algn="ctr">
              <a:defRPr/>
            </a:pPr>
            <a:fld id="{9290B0AC-1095-4A1C-BD1C-6C83E51E764D}" type="slidenum">
              <a:rPr lang="ru-RU" sz="1455" b="1">
                <a:solidFill>
                  <a:srgbClr val="212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sz="849" b="1" dirty="0">
              <a:solidFill>
                <a:srgbClr val="2128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ула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25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0780" y="396004"/>
            <a:ext cx="6369415" cy="452560"/>
          </a:xfrm>
          <a:prstGeom prst="rect">
            <a:avLst/>
          </a:prstGeom>
        </p:spPr>
        <p:txBody>
          <a:bodyPr lIns="0" tIns="0" rIns="0" bIns="0"/>
          <a:lstStyle>
            <a:lvl1pPr>
              <a:defRPr sz="2941" b="1" i="0">
                <a:solidFill>
                  <a:srgbClr val="494949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7"/>
            <a:ext cx="6433312" cy="16805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544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6" y="10517697"/>
            <a:ext cx="4623943" cy="16805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544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42E8A-EEA2-41FA-BCE4-96EC8EBF1924}" type="datetime1">
              <a:rPr kumimoji="0" lang="en-US" sz="109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544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11/19/2024</a:t>
            </a:fld>
            <a:endParaRPr kumimoji="0" lang="en-US" sz="109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10"/>
          <p:cNvSpPr txBox="1"/>
          <p:nvPr userDrawn="1"/>
        </p:nvSpPr>
        <p:spPr>
          <a:xfrm>
            <a:off x="11641320" y="6522095"/>
            <a:ext cx="568931" cy="329460"/>
          </a:xfrm>
          <a:prstGeom prst="roundRect">
            <a:avLst/>
          </a:prstGeom>
          <a:noFill/>
        </p:spPr>
        <p:txBody>
          <a:bodyPr lIns="58210" anchor="ctr"/>
          <a:lstStyle/>
          <a:p>
            <a:pPr marL="0" marR="0" lvl="0" indent="0" algn="ctr" defTabSz="5544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90B0AC-1095-4A1C-BD1C-6C83E51E764D}" type="slidenum">
              <a:rPr kumimoji="0" lang="ru-RU" sz="1213" b="1" i="0" u="none" strike="noStrike" kern="1200" cap="none" spc="0" normalizeH="0" baseline="0" noProof="0">
                <a:ln>
                  <a:noFill/>
                </a:ln>
                <a:solidFill>
                  <a:srgbClr val="2128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5544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13" b="1" i="0" u="none" strike="noStrike" kern="1200" cap="none" spc="0" normalizeH="0" baseline="0" noProof="0" dirty="0">
              <a:ln>
                <a:noFill/>
              </a:ln>
              <a:solidFill>
                <a:srgbClr val="2128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8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50298" cy="68575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0" y="1"/>
            <a:ext cx="311150" cy="571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4017" y="6388685"/>
            <a:ext cx="87415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1" b="1" i="0">
                <a:solidFill>
                  <a:srgbClr val="16365E"/>
                </a:solidFill>
                <a:latin typeface="Calibri"/>
                <a:cs typeface="Calibri"/>
              </a:defRPr>
            </a:lvl1pPr>
          </a:lstStyle>
          <a:p>
            <a:fld id="{91BBF5FF-FDEA-4213-B8B6-2EF7152982A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CB75F17-F6B2-41DC-8A98-4137AA14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17842" y="154747"/>
            <a:ext cx="1174776" cy="68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2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3" r:id="rId7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5882F8-C43A-4ED9-80AA-A105B65022F4}"/>
              </a:ext>
            </a:extLst>
          </p:cNvPr>
          <p:cNvSpPr/>
          <p:nvPr/>
        </p:nvSpPr>
        <p:spPr>
          <a:xfrm>
            <a:off x="1016433" y="2984165"/>
            <a:ext cx="10791756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0"/>
              </a:spcBef>
            </a:pPr>
            <a:r>
              <a:rPr lang="ru-RU" sz="2400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ГОСУДАРСТВЕННАЯ ИНФОРМАЦИОННАЯ СИСТЕМА </a:t>
            </a:r>
          </a:p>
          <a:p>
            <a:pPr algn="ctr">
              <a:spcBef>
                <a:spcPts val="70"/>
              </a:spcBef>
            </a:pPr>
            <a:r>
              <a:rPr lang="ru-RU" sz="2400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ОБЕСПЕЧЕНИЯ ГРАДОСТРОИТЕЛЬНОЙ ДЕЯТЕЛЬНОСТИ</a:t>
            </a:r>
          </a:p>
          <a:p>
            <a:pPr algn="ctr">
              <a:spcBef>
                <a:spcPts val="70"/>
              </a:spcBef>
            </a:pPr>
            <a:r>
              <a:rPr lang="ru-RU" sz="2400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РЕСПУБЛИКИ ТАТАРСТАН </a:t>
            </a:r>
            <a:r>
              <a:rPr lang="ru-RU" sz="24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(ГИСОГД РТ)</a:t>
            </a:r>
          </a:p>
          <a:p>
            <a:pPr algn="ctr">
              <a:spcBef>
                <a:spcPts val="70"/>
              </a:spcBef>
            </a:pPr>
            <a:endParaRPr lang="ru-RU" sz="2800" b="1" dirty="0">
              <a:solidFill>
                <a:srgbClr val="1F497D">
                  <a:lumMod val="40000"/>
                  <a:lumOff val="6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5882F8-C43A-4ED9-80AA-A105B65022F4}"/>
              </a:ext>
            </a:extLst>
          </p:cNvPr>
          <p:cNvSpPr/>
          <p:nvPr/>
        </p:nvSpPr>
        <p:spPr>
          <a:xfrm>
            <a:off x="1426981" y="1915036"/>
            <a:ext cx="9703184" cy="1336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0"/>
              </a:spcBef>
            </a:pPr>
            <a:r>
              <a:rPr lang="ru-RU" sz="2600" b="1" dirty="0" smtClean="0">
                <a:solidFill>
                  <a:srgbClr val="143E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ГБУ «ИНСТИТУТ ПРОСТРАНСТВЕННОГО ПЛАНИРОВАНИЯ РЕСПУБЛИКИ ТАТАРСТАН»</a:t>
            </a:r>
            <a:endParaRPr lang="ru-RU" sz="2600" b="1" dirty="0">
              <a:solidFill>
                <a:srgbClr val="143E7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ts val="70"/>
              </a:spcBef>
            </a:pPr>
            <a:endParaRPr lang="ru-RU" sz="2800" b="1" dirty="0">
              <a:solidFill>
                <a:srgbClr val="1F497D">
                  <a:lumMod val="40000"/>
                  <a:lumOff val="6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4964" y="218102"/>
            <a:ext cx="10422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2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7309" y="108587"/>
            <a:ext cx="2180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ГИСОГД 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РТ</a:t>
            </a:r>
          </a:p>
        </p:txBody>
      </p:sp>
      <p:sp>
        <p:nvSpPr>
          <p:cNvPr id="11" name="пед.работников"/>
          <p:cNvSpPr txBox="1"/>
          <p:nvPr/>
        </p:nvSpPr>
        <p:spPr>
          <a:xfrm>
            <a:off x="6878241" y="733438"/>
            <a:ext cx="962095" cy="68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endParaRPr sz="4400" b="1" dirty="0">
              <a:solidFill>
                <a:srgbClr val="1F497D">
                  <a:lumMod val="40000"/>
                  <a:lumOff val="6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Golos Text Bold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9355" y="1488274"/>
            <a:ext cx="10905029" cy="4158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5449" tIns="27725" rIns="55449" bIns="277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92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33417" y="841366"/>
            <a:ext cx="0" cy="1709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02391" y="841366"/>
            <a:ext cx="0" cy="1709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1095" y="968853"/>
            <a:ext cx="971869" cy="42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83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  <a:endParaRPr lang="ru-RU" sz="10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6338" y="968852"/>
            <a:ext cx="978666" cy="42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83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sz="218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1243" y="968852"/>
            <a:ext cx="978666" cy="42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83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218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145" y="2371228"/>
            <a:ext cx="3156514" cy="330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7935" indent="-207935">
              <a:buAutoNum type="arabicPeriod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Разрозненность хранения документов.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935" indent="-207935">
              <a:buAutoNum type="arabicPeriod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Градостроительная документация на бумаге.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Оказание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бумаге.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Внедрение ГИСОГД РТ.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Начало размещения                      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градостроительной  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документации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едином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хранилище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ГИСОГД РТ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98" dirty="0"/>
          </a:p>
          <a:p>
            <a:pPr marL="207935" indent="-207935">
              <a:buAutoNum type="arabicPeriod"/>
            </a:pPr>
            <a:endParaRPr lang="ru-RU" sz="1092" dirty="0"/>
          </a:p>
          <a:p>
            <a:pPr marL="207935" indent="-207935">
              <a:buAutoNum type="arabicPeriod"/>
            </a:pPr>
            <a:endParaRPr lang="ru-RU" sz="1092" dirty="0"/>
          </a:p>
        </p:txBody>
      </p:sp>
      <p:sp>
        <p:nvSpPr>
          <p:cNvPr id="20" name="TextBox 19"/>
          <p:cNvSpPr txBox="1"/>
          <p:nvPr/>
        </p:nvSpPr>
        <p:spPr>
          <a:xfrm>
            <a:off x="4397043" y="2411851"/>
            <a:ext cx="3604204" cy="278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7935" indent="-207935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бумажных архивов в электронный вид (сканирование).</a:t>
            </a:r>
          </a:p>
          <a:p>
            <a:pPr marL="207935" indent="-207935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градостроительных документов 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едином хранилище (в ГИСОГД РТ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935" indent="-207935">
              <a:buFontTx/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размещения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градостроительных документов.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935" indent="-207935">
              <a:buFontTx/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в электроном виде.</a:t>
            </a:r>
          </a:p>
          <a:p>
            <a:pPr marL="207935" indent="-207935">
              <a:buAutoNum type="arabicPeriod"/>
            </a:pPr>
            <a:endParaRPr lang="ru-RU" sz="1092" dirty="0"/>
          </a:p>
          <a:p>
            <a:pPr marL="207935" indent="-207935">
              <a:buAutoNum type="arabicPeriod"/>
            </a:pPr>
            <a:endParaRPr lang="ru-RU" sz="1092" dirty="0"/>
          </a:p>
        </p:txBody>
      </p:sp>
      <p:sp>
        <p:nvSpPr>
          <p:cNvPr id="21" name="TextBox 20"/>
          <p:cNvSpPr txBox="1"/>
          <p:nvPr/>
        </p:nvSpPr>
        <p:spPr>
          <a:xfrm>
            <a:off x="8294782" y="2371228"/>
            <a:ext cx="36504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7935" indent="-207935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Единые требования к разработке ПЗЗ и ППТ в цифровом виде.</a:t>
            </a:r>
          </a:p>
          <a:p>
            <a:pPr marL="207935" indent="-207935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Оцифровка и размещение картографических (векторных) данных.</a:t>
            </a:r>
          </a:p>
          <a:p>
            <a:pPr marL="207935" indent="-207935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подготовки решений в рамках оказания услуг с использованием цифровых данных посредством ГИСОГД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92" dirty="0"/>
          </a:p>
        </p:txBody>
      </p:sp>
    </p:spTree>
    <p:extLst>
      <p:ext uri="{BB962C8B-B14F-4D97-AF65-F5344CB8AC3E}">
        <p14:creationId xmlns:p14="http://schemas.microsoft.com/office/powerpoint/2010/main" val="375552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7309" y="108587"/>
            <a:ext cx="4030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ВЕДЕНИЕ </a:t>
            </a:r>
            <a:r>
              <a:rPr lang="ru-RU" sz="2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ГИСОГД РТ</a:t>
            </a:r>
          </a:p>
        </p:txBody>
      </p:sp>
      <p:sp>
        <p:nvSpPr>
          <p:cNvPr id="11" name="пед.работников"/>
          <p:cNvSpPr txBox="1"/>
          <p:nvPr/>
        </p:nvSpPr>
        <p:spPr>
          <a:xfrm>
            <a:off x="6878241" y="733438"/>
            <a:ext cx="962095" cy="68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endParaRPr sz="4400" b="1" dirty="0">
              <a:solidFill>
                <a:srgbClr val="1F497D">
                  <a:lumMod val="40000"/>
                  <a:lumOff val="6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Golos Text Bold"/>
            </a:endParaRPr>
          </a:p>
        </p:txBody>
      </p:sp>
      <p:sp>
        <p:nvSpPr>
          <p:cNvPr id="12" name="пед.работников"/>
          <p:cNvSpPr txBox="1"/>
          <p:nvPr/>
        </p:nvSpPr>
        <p:spPr>
          <a:xfrm>
            <a:off x="887309" y="1668871"/>
            <a:ext cx="1114011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Автоматизировано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Golos Text Bold"/>
              </a:rPr>
              <a:t>17</a:t>
            </a:r>
            <a:r>
              <a:rPr lang="ru-RU" sz="24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Golos Text Bold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услуг. Планируется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 конца 2024 г.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ед.работников"/>
          <p:cNvSpPr txBox="1"/>
          <p:nvPr/>
        </p:nvSpPr>
        <p:spPr>
          <a:xfrm>
            <a:off x="854368" y="2405030"/>
            <a:ext cx="10988765" cy="1677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Интегрировано </a:t>
            </a:r>
            <a:r>
              <a:rPr lang="ru-RU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видов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сведений посредством системы межведомственного электронного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Планируется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конца 2024 г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ед.работников"/>
          <p:cNvSpPr txBox="1"/>
          <p:nvPr/>
        </p:nvSpPr>
        <p:spPr>
          <a:xfrm>
            <a:off x="910837" y="890680"/>
            <a:ext cx="5802832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Более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ед.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пользователей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ед.работников"/>
          <p:cNvSpPr txBox="1"/>
          <p:nvPr/>
        </p:nvSpPr>
        <p:spPr>
          <a:xfrm>
            <a:off x="910837" y="4332747"/>
            <a:ext cx="10329191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окращено время взаимодействия с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Росреестром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4368" y="5275579"/>
            <a:ext cx="11173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</a:rPr>
              <a:t>В</a:t>
            </a:r>
            <a:r>
              <a:rPr lang="ru-RU" sz="14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   </a:t>
            </a:r>
            <a:r>
              <a:rPr lang="ru-RU" sz="40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4 раза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со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кращено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время подготовки решений в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рамках оказания услуг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Golos Text Regular"/>
                <a:cs typeface="Arial" panose="020B0604020202020204" pitchFamily="34" charset="0"/>
                <a:sym typeface="Golos Text Regular"/>
              </a:rPr>
              <a:t> </a:t>
            </a: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ea typeface="Golos Text Regular"/>
              <a:cs typeface="Arial" panose="020B0604020202020204" pitchFamily="34" charset="0"/>
              <a:sym typeface="Golos T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8075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7309" y="108587"/>
            <a:ext cx="9413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ВЕДЕНИЕ </a:t>
            </a:r>
            <a:r>
              <a:rPr lang="ru-RU" sz="2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ГИСОГД </a:t>
            </a:r>
            <a:r>
              <a:rPr lang="ru-RU" sz="28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РТ. </a:t>
            </a: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РАЗМЕЩЕНИЕ ДОКУМЕНТОВ</a:t>
            </a:r>
            <a:endParaRPr lang="ru-RU" sz="28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ед.работников"/>
          <p:cNvSpPr txBox="1"/>
          <p:nvPr/>
        </p:nvSpPr>
        <p:spPr>
          <a:xfrm>
            <a:off x="6878241" y="733438"/>
            <a:ext cx="962095" cy="68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endParaRPr sz="4400" b="1" dirty="0">
              <a:solidFill>
                <a:srgbClr val="1F497D">
                  <a:lumMod val="40000"/>
                  <a:lumOff val="6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Golos Text Bold"/>
            </a:endParaRPr>
          </a:p>
        </p:txBody>
      </p:sp>
      <p:sp>
        <p:nvSpPr>
          <p:cNvPr id="16" name="пед.работников"/>
          <p:cNvSpPr txBox="1"/>
          <p:nvPr/>
        </p:nvSpPr>
        <p:spPr>
          <a:xfrm>
            <a:off x="887309" y="820489"/>
            <a:ext cx="11086977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-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документов территориального планирования и        градостроительного зонирования, в том числе в векторном формате: </a:t>
            </a:r>
          </a:p>
        </p:txBody>
      </p:sp>
      <p:sp>
        <p:nvSpPr>
          <p:cNvPr id="9" name="пед.работников"/>
          <p:cNvSpPr txBox="1"/>
          <p:nvPr/>
        </p:nvSpPr>
        <p:spPr>
          <a:xfrm>
            <a:off x="2135113" y="1979311"/>
            <a:ext cx="11086977" cy="164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r>
              <a:rPr lang="ru-RU" dirty="0"/>
              <a:t>-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ru-RU" dirty="0" smtClean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генеральных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Республике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Татарстан;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</a:t>
            </a:r>
            <a:r>
              <a:rPr lang="ru-RU" dirty="0" smtClean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правил землепользования и застройки по Республике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Татарстан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ед.работников"/>
          <p:cNvSpPr txBox="1"/>
          <p:nvPr/>
        </p:nvSpPr>
        <p:spPr>
          <a:xfrm>
            <a:off x="887309" y="3952327"/>
            <a:ext cx="11086977" cy="266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381000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000000"/>
                </a:solidFill>
                <a:latin typeface="Golos Text Regular"/>
                <a:ea typeface="Golos Text Regular"/>
                <a:cs typeface="Golos Text Regular"/>
                <a:sym typeface="Golos Text Regular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-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по нормативам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град.проектирования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-</a:t>
            </a:r>
            <a:r>
              <a:rPr lang="ru-RU" sz="2400" dirty="0" smtClean="0"/>
              <a:t>  </a:t>
            </a:r>
            <a:r>
              <a:rPr lang="ru-RU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  <a:r>
              <a:rPr lang="ru-RU" sz="2400" dirty="0" smtClean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r>
              <a:rPr lang="ru-RU" sz="2400" dirty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по правилам благоустройства территории;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-</a:t>
            </a:r>
            <a:r>
              <a:rPr lang="ru-RU" sz="2400" dirty="0"/>
              <a:t> </a:t>
            </a:r>
            <a:r>
              <a:rPr lang="ru-RU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r>
              <a:rPr lang="ru-RU" sz="2400" dirty="0" smtClean="0"/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ед. программ реализации документов территориального планирования.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40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1" t="6937" r="18888"/>
          <a:stretch/>
        </p:blipFill>
        <p:spPr>
          <a:xfrm>
            <a:off x="723595" y="727688"/>
            <a:ext cx="6507834" cy="612000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830897" y="0"/>
            <a:ext cx="79055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СТАТУС </a:t>
            </a: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ОЦИФРОВКИ И РАЗМЕЩЕНИЯ ПЗЗ</a:t>
            </a:r>
          </a:p>
          <a:p>
            <a:r>
              <a:rPr lang="ru-RU" sz="2800" b="1" dirty="0" smtClean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ВЕКТОРНОМ ФОРМАТЕ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958115" y="682226"/>
            <a:ext cx="5071364" cy="1163000"/>
            <a:chOff x="6866655" y="402307"/>
            <a:chExt cx="5071364" cy="1163000"/>
          </a:xfrm>
        </p:grpSpPr>
        <p:sp>
          <p:nvSpPr>
            <p:cNvPr id="5" name="пед.работников"/>
            <p:cNvSpPr txBox="1"/>
            <p:nvPr/>
          </p:nvSpPr>
          <p:spPr>
            <a:xfrm>
              <a:off x="8440243" y="402307"/>
              <a:ext cx="1924190" cy="7417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/>
              <a:r>
                <a:rPr lang="ru-RU" sz="4800" b="1" dirty="0" smtClean="0">
                  <a:solidFill>
                    <a:srgbClr val="1F497D">
                      <a:lumMod val="40000"/>
                      <a:lumOff val="60000"/>
                    </a:srgb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Golos Text Bold"/>
                </a:rPr>
                <a:t>98%</a:t>
              </a:r>
              <a:endParaRPr sz="4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olos Text Bold"/>
              </a:endParaRPr>
            </a:p>
          </p:txBody>
        </p:sp>
        <p:sp>
          <p:nvSpPr>
            <p:cNvPr id="6" name="пед.работников"/>
            <p:cNvSpPr txBox="1"/>
            <p:nvPr/>
          </p:nvSpPr>
          <p:spPr>
            <a:xfrm>
              <a:off x="6866655" y="995920"/>
              <a:ext cx="5071364" cy="5693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азмещено ПЗЗ в векторном формате по поселениям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Казанской агломерации</a:t>
              </a:r>
              <a:endParaRPr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279" y="5706000"/>
            <a:ext cx="4608000" cy="115200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7103057" y="1887467"/>
            <a:ext cx="5071364" cy="1149545"/>
            <a:chOff x="7011597" y="1607548"/>
            <a:chExt cx="5071364" cy="1149545"/>
          </a:xfrm>
        </p:grpSpPr>
        <p:sp>
          <p:nvSpPr>
            <p:cNvPr id="9" name="пед.работников"/>
            <p:cNvSpPr txBox="1"/>
            <p:nvPr/>
          </p:nvSpPr>
          <p:spPr>
            <a:xfrm>
              <a:off x="8381468" y="1607548"/>
              <a:ext cx="1924190" cy="7417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/>
              <a:r>
                <a:rPr lang="ru-RU" sz="4800" b="1" dirty="0" smtClean="0">
                  <a:solidFill>
                    <a:srgbClr val="1F497D">
                      <a:lumMod val="40000"/>
                      <a:lumOff val="60000"/>
                    </a:srgb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Golos Text Bold"/>
                </a:rPr>
                <a:t>42</a:t>
              </a:r>
              <a:r>
                <a:rPr lang="ru-RU" sz="4800" b="1" dirty="0" smtClean="0">
                  <a:solidFill>
                    <a:srgbClr val="1F497D">
                      <a:lumMod val="40000"/>
                      <a:lumOff val="60000"/>
                    </a:srgb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Golos Text Bold"/>
                </a:rPr>
                <a:t>%</a:t>
              </a:r>
              <a:endParaRPr sz="4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olos Text Bold"/>
              </a:endParaRPr>
            </a:p>
          </p:txBody>
        </p:sp>
        <p:sp>
          <p:nvSpPr>
            <p:cNvPr id="13" name="пед.работников"/>
            <p:cNvSpPr txBox="1"/>
            <p:nvPr/>
          </p:nvSpPr>
          <p:spPr>
            <a:xfrm>
              <a:off x="7011597" y="2187706"/>
              <a:ext cx="5071364" cy="5693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азмещено ПЗЗ в векторном формате по поселениям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Камской агломерации</a:t>
              </a:r>
              <a:endParaRPr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103057" y="3109794"/>
            <a:ext cx="5071364" cy="1222153"/>
            <a:chOff x="7011597" y="2829875"/>
            <a:chExt cx="5071364" cy="1222153"/>
          </a:xfrm>
        </p:grpSpPr>
        <p:sp>
          <p:nvSpPr>
            <p:cNvPr id="11" name="пед.работников"/>
            <p:cNvSpPr txBox="1"/>
            <p:nvPr/>
          </p:nvSpPr>
          <p:spPr>
            <a:xfrm>
              <a:off x="8397990" y="2829875"/>
              <a:ext cx="1924190" cy="7417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/>
              <a:r>
                <a:rPr lang="ru-RU" sz="4800" b="1" dirty="0" smtClean="0">
                  <a:solidFill>
                    <a:srgbClr val="1F497D">
                      <a:lumMod val="40000"/>
                      <a:lumOff val="60000"/>
                    </a:srgb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Golos Text Bold"/>
                </a:rPr>
                <a:t>37%</a:t>
              </a:r>
              <a:endParaRPr sz="4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olos Text Bold"/>
              </a:endParaRPr>
            </a:p>
          </p:txBody>
        </p:sp>
        <p:sp>
          <p:nvSpPr>
            <p:cNvPr id="14" name="пед.работников"/>
            <p:cNvSpPr txBox="1"/>
            <p:nvPr/>
          </p:nvSpPr>
          <p:spPr>
            <a:xfrm>
              <a:off x="7011597" y="3482641"/>
              <a:ext cx="5071364" cy="5693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азмещено ПЗЗ в векторном формате по поселениям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Альметьевской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агломерации</a:t>
              </a:r>
              <a:endParaRPr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120636" y="4391192"/>
            <a:ext cx="5071364" cy="1184344"/>
            <a:chOff x="7011597" y="4108659"/>
            <a:chExt cx="5071364" cy="1184344"/>
          </a:xfrm>
        </p:grpSpPr>
        <p:sp>
          <p:nvSpPr>
            <p:cNvPr id="12" name="пед.работников"/>
            <p:cNvSpPr txBox="1"/>
            <p:nvPr/>
          </p:nvSpPr>
          <p:spPr>
            <a:xfrm>
              <a:off x="8449573" y="4108659"/>
              <a:ext cx="1924190" cy="7417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/>
              <a:r>
                <a:rPr lang="ru-RU" sz="4800" b="1" dirty="0" smtClean="0">
                  <a:solidFill>
                    <a:srgbClr val="1F497D">
                      <a:lumMod val="40000"/>
                      <a:lumOff val="60000"/>
                    </a:srgb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Golos Text Bold"/>
                </a:rPr>
                <a:t>57%</a:t>
              </a:r>
              <a:endParaRPr sz="4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olos Text Bold"/>
              </a:endParaRPr>
            </a:p>
          </p:txBody>
        </p:sp>
        <p:sp>
          <p:nvSpPr>
            <p:cNvPr id="15" name="пед.работников"/>
            <p:cNvSpPr txBox="1"/>
            <p:nvPr/>
          </p:nvSpPr>
          <p:spPr>
            <a:xfrm>
              <a:off x="7011597" y="4723616"/>
              <a:ext cx="5071364" cy="56938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 algn="l" defTabSz="381000">
                <a:lnSpc>
                  <a:spcPct val="90000"/>
                </a:lnSpc>
                <a:spcBef>
                  <a:spcPts val="1000"/>
                </a:spcBef>
                <a:defRPr sz="4000">
                  <a:solidFill>
                    <a:srgbClr val="000000"/>
                  </a:solidFill>
                  <a:latin typeface="Golos Text Regular"/>
                  <a:ea typeface="Golos Text Regular"/>
                  <a:cs typeface="Golos Text Regular"/>
                  <a:sym typeface="Golos Text Regular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азмещено ПЗЗ в векторном формате по поселениям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Южной зоны</a:t>
              </a:r>
              <a:endParaRPr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1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03842F49-AE56-4FAA-B8D8-730C394008DD}"/>
              </a:ext>
            </a:extLst>
          </p:cNvPr>
          <p:cNvSpPr/>
          <p:nvPr/>
        </p:nvSpPr>
        <p:spPr>
          <a:xfrm>
            <a:off x="954720" y="660400"/>
            <a:ext cx="4258697" cy="3134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Реализована интеграция: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ГИСОГД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Федерации;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Прикладная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платформа государственных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муниципальных услуг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ПП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ГМУ);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Национальная система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пространственных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(ФГИС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ЕЦП НСПД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Заголовок 1">
            <a:extLst>
              <a:ext uri="{FF2B5EF4-FFF2-40B4-BE49-F238E27FC236}">
                <a16:creationId xmlns:a16="http://schemas.microsoft.com/office/drawing/2014/main" id="{4036F1F5-1F00-469C-B319-80505FF4CC20}"/>
              </a:ext>
            </a:extLst>
          </p:cNvPr>
          <p:cNvSpPr txBox="1">
            <a:spLocks/>
          </p:cNvSpPr>
          <p:nvPr/>
        </p:nvSpPr>
        <p:spPr>
          <a:xfrm>
            <a:off x="789963" y="165100"/>
            <a:ext cx="7599700" cy="495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25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ИНТЕГРАЦИОННЫЕ </a:t>
            </a:r>
            <a:r>
              <a:rPr lang="ru-RU" sz="2800" b="1" dirty="0">
                <a:solidFill>
                  <a:srgbClr val="1F497D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275" y="806591"/>
            <a:ext cx="5713789" cy="5976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3842F49-AE56-4FAA-B8D8-730C394008DD}"/>
              </a:ext>
            </a:extLst>
          </p:cNvPr>
          <p:cNvSpPr/>
          <p:nvPr/>
        </p:nvSpPr>
        <p:spPr>
          <a:xfrm>
            <a:off x="954720" y="3794591"/>
            <a:ext cx="4588555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Планируется до конца 2024 г.: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информационная система о государственных и муниципальных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(ГИС ГМП)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система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управления проектами (ИСУП);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Единая информационная система жилищного строительства (ЕИС ЖС).</a:t>
            </a:r>
          </a:p>
        </p:txBody>
      </p:sp>
    </p:spTree>
    <p:extLst>
      <p:ext uri="{BB962C8B-B14F-4D97-AF65-F5344CB8AC3E}">
        <p14:creationId xmlns:p14="http://schemas.microsoft.com/office/powerpoint/2010/main" val="2255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11B9EDDA-5194-4E67-BDCA-C0326ADC0278}" vid="{B2C74A6E-4E03-4E95-A560-623805D468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2209</TotalTime>
  <Words>395</Words>
  <Application>Microsoft Office PowerPoint</Application>
  <PresentationFormat>Широкоэкранный</PresentationFormat>
  <Paragraphs>68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Golos Text Bold</vt:lpstr>
      <vt:lpstr>Golos Text Regular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fanzilya49@gmail.com</dc:creator>
  <cp:lastModifiedBy>Болдина Елена Юрьевна</cp:lastModifiedBy>
  <cp:revision>119</cp:revision>
  <dcterms:created xsi:type="dcterms:W3CDTF">2024-07-18T08:12:31Z</dcterms:created>
  <dcterms:modified xsi:type="dcterms:W3CDTF">2024-11-19T13:17:19Z</dcterms:modified>
</cp:coreProperties>
</file>